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56" r:id="rId2"/>
    <p:sldId id="276" r:id="rId3"/>
    <p:sldId id="283" r:id="rId4"/>
    <p:sldId id="285" r:id="rId5"/>
    <p:sldId id="290" r:id="rId6"/>
    <p:sldId id="278" r:id="rId7"/>
    <p:sldId id="279" r:id="rId8"/>
    <p:sldId id="286" r:id="rId9"/>
    <p:sldId id="281" r:id="rId10"/>
    <p:sldId id="288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36" autoAdjust="0"/>
  </p:normalViewPr>
  <p:slideViewPr>
    <p:cSldViewPr>
      <p:cViewPr varScale="1">
        <p:scale>
          <a:sx n="62" d="100"/>
          <a:sy n="62" d="100"/>
        </p:scale>
        <p:origin x="-1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22A9D-0D22-4FB2-A65E-9D802559ADB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C01FC-1442-4C2B-92C6-EF61EBE4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1516-85C6-4169-A582-E56C6B5C9BD4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1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35B5-7C52-47E5-835D-FB61551D51AB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9BBC-D93A-4F21-BF03-962540F7661C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4FF-D32B-49F2-B80A-D4AC3C51DC40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4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4C60-8C91-40E6-953C-3C16C27FBF46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C1DA-69DF-4D79-89DA-188E43CA53F9}" type="datetime1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8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8145-CCD4-4049-81FC-5D3FB14E9063}" type="datetime1">
              <a:rPr lang="ru-RU" smtClean="0"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23F-667E-479F-9DA8-A1C49BB4CDFE}" type="datetime1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5053-FCC3-4475-9324-5A0752739D96}" type="datetime1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41A4-622C-44D3-93B9-737E4E6495FC}" type="datetime1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D1B6-D9F5-430D-80B4-75E50DCAC558}" type="datetime1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A9E5-6225-490A-B755-80573375F50A}" type="datetime1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9712" y="620688"/>
            <a:ext cx="7020272" cy="1470025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ОСВІТНІ ТЕНДЕНЦІЇ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/>
              <a:t>В</a:t>
            </a:r>
            <a:r>
              <a:rPr lang="uk-UA" sz="3600" b="1" dirty="0" smtClean="0"/>
              <a:t> СФЕРІ  ЕНЕРГОЗБЕРЕЖЕННЯ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27584" y="5902384"/>
            <a:ext cx="7772400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07573" y="2852936"/>
            <a:ext cx="5945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Ірина</a:t>
            </a:r>
            <a:r>
              <a:rPr lang="ru-RU" sz="2000" b="1" dirty="0" smtClean="0"/>
              <a:t>  </a:t>
            </a:r>
            <a:r>
              <a:rPr lang="ru-RU" sz="2000" b="1" dirty="0" err="1"/>
              <a:t>Шведчикова</a:t>
            </a:r>
            <a:r>
              <a:rPr lang="ru-RU" sz="2000" b="1" dirty="0"/>
              <a:t>  </a:t>
            </a:r>
            <a:r>
              <a:rPr lang="ru-RU" sz="2000" dirty="0"/>
              <a:t>–  </a:t>
            </a:r>
            <a:r>
              <a:rPr lang="ru-RU" sz="2000" dirty="0" err="1"/>
              <a:t>професор</a:t>
            </a:r>
            <a:r>
              <a:rPr lang="ru-RU" sz="2000" dirty="0"/>
              <a:t>  </a:t>
            </a:r>
            <a:r>
              <a:rPr lang="ru-RU" sz="2000" dirty="0" err="1"/>
              <a:t>кафедри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енергоменеджменту</a:t>
            </a:r>
            <a:r>
              <a:rPr lang="ru-RU" sz="2000" dirty="0"/>
              <a:t>  та  </a:t>
            </a:r>
            <a:r>
              <a:rPr lang="ru-RU" sz="2000" dirty="0" err="1"/>
              <a:t>прикладної</a:t>
            </a:r>
            <a:r>
              <a:rPr lang="ru-RU" sz="2000" dirty="0"/>
              <a:t>  </a:t>
            </a:r>
            <a:r>
              <a:rPr lang="ru-RU" sz="2000" dirty="0" err="1"/>
              <a:t>електроніки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Київського</a:t>
            </a:r>
            <a:r>
              <a:rPr lang="ru-RU" sz="2000" dirty="0"/>
              <a:t>  </a:t>
            </a:r>
            <a:r>
              <a:rPr lang="ru-RU" sz="2000" dirty="0" err="1"/>
              <a:t>національного</a:t>
            </a:r>
            <a:r>
              <a:rPr lang="ru-RU" sz="2000" dirty="0"/>
              <a:t>  </a:t>
            </a:r>
            <a:r>
              <a:rPr lang="ru-RU" sz="2000" dirty="0" err="1"/>
              <a:t>університету</a:t>
            </a:r>
            <a:r>
              <a:rPr lang="ru-RU" sz="2000" dirty="0"/>
              <a:t>  </a:t>
            </a:r>
            <a:r>
              <a:rPr lang="ru-RU" sz="2000" dirty="0" err="1"/>
              <a:t>технологій</a:t>
            </a:r>
            <a:r>
              <a:rPr lang="ru-RU" sz="2000" dirty="0"/>
              <a:t>  та </a:t>
            </a:r>
            <a:r>
              <a:rPr lang="ru-RU" sz="2000" dirty="0" smtClean="0"/>
              <a:t>дизайну </a:t>
            </a:r>
            <a:endParaRPr lang="ru-RU" sz="2000" dirty="0"/>
          </a:p>
        </p:txBody>
      </p:sp>
      <p:pic>
        <p:nvPicPr>
          <p:cNvPr id="6" name="Picture 4" descr="VІІІ міжнародна науково-практична конференція «ЕНЕРГОЕФЕКТИВНИЙ УНІВЕРСИТЕ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" y="4576544"/>
            <a:ext cx="9148623" cy="22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" y="0"/>
            <a:ext cx="145902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✔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</a:t>
            </a:r>
            <a:r>
              <a:rPr lang="ru-RU" dirty="0" smtClean="0"/>
              <a:t>- у </a:t>
            </a:r>
            <a:r>
              <a:rPr lang="ru-RU" dirty="0"/>
              <a:t>Державному </a:t>
            </a:r>
            <a:r>
              <a:rPr lang="ru-RU" dirty="0" err="1"/>
              <a:t>міністерстві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культурних</a:t>
            </a:r>
            <a:r>
              <a:rPr lang="ru-RU" dirty="0"/>
              <a:t> справ </a:t>
            </a:r>
            <a:r>
              <a:rPr lang="ru-RU" dirty="0" err="1"/>
              <a:t>Баварії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✔ 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/>
              <a:t>тренінги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систем </a:t>
            </a:r>
            <a:r>
              <a:rPr lang="ru-RU" dirty="0" err="1"/>
              <a:t>енергоменеджменту</a:t>
            </a:r>
            <a:r>
              <a:rPr lang="ru-RU" dirty="0"/>
              <a:t> (</a:t>
            </a:r>
            <a:r>
              <a:rPr lang="en-US" dirty="0"/>
              <a:t>ISO 50001 </a:t>
            </a:r>
            <a:r>
              <a:rPr lang="ru-RU" dirty="0" err="1"/>
              <a:t>Енергоменеджмент</a:t>
            </a:r>
            <a:r>
              <a:rPr lang="ru-RU" dirty="0"/>
              <a:t> – </a:t>
            </a:r>
            <a:r>
              <a:rPr lang="ru-RU" dirty="0" err="1"/>
              <a:t>Спеціалісти</a:t>
            </a:r>
            <a:r>
              <a:rPr lang="ru-RU" dirty="0"/>
              <a:t>, </a:t>
            </a:r>
            <a:r>
              <a:rPr lang="ru-RU" dirty="0" err="1"/>
              <a:t>аудитори</a:t>
            </a:r>
            <a:r>
              <a:rPr lang="ru-RU" dirty="0"/>
              <a:t>, </a:t>
            </a:r>
            <a:r>
              <a:rPr lang="ru-RU" dirty="0" err="1"/>
              <a:t>керівники</a:t>
            </a:r>
            <a:r>
              <a:rPr lang="ru-RU" dirty="0"/>
              <a:t>) у </a:t>
            </a:r>
            <a:r>
              <a:rPr lang="en-US" dirty="0"/>
              <a:t>TÜV SÜD </a:t>
            </a:r>
            <a:r>
              <a:rPr lang="en-US" dirty="0" err="1"/>
              <a:t>Akademie</a:t>
            </a:r>
            <a:r>
              <a:rPr lang="en-US" dirty="0"/>
              <a:t> GmbH;</a:t>
            </a:r>
            <a:br>
              <a:rPr lang="en-US" dirty="0"/>
            </a:br>
            <a:r>
              <a:rPr lang="en-US" dirty="0" smtClean="0"/>
              <a:t>✔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в школах «</a:t>
            </a:r>
            <a:r>
              <a:rPr lang="ru-RU" dirty="0" err="1"/>
              <a:t>П’ятдесят</a:t>
            </a:r>
            <a:r>
              <a:rPr lang="ru-RU" dirty="0"/>
              <a:t> на </a:t>
            </a:r>
            <a:r>
              <a:rPr lang="ru-RU" dirty="0" err="1"/>
              <a:t>п’ятдесят</a:t>
            </a:r>
            <a:r>
              <a:rPr lang="ru-RU" dirty="0"/>
              <a:t>» у </a:t>
            </a:r>
            <a:r>
              <a:rPr lang="ru-RU" dirty="0" err="1"/>
              <a:t>Департаменті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науки </a:t>
            </a:r>
            <a:r>
              <a:rPr lang="ru-RU" dirty="0" err="1"/>
              <a:t>міста</a:t>
            </a:r>
            <a:r>
              <a:rPr lang="ru-RU" dirty="0"/>
              <a:t> Мюнхена;</a:t>
            </a:r>
            <a:br>
              <a:rPr lang="ru-RU" dirty="0"/>
            </a:br>
            <a:r>
              <a:rPr lang="ru-RU" dirty="0" smtClean="0"/>
              <a:t>✔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інновації</a:t>
            </a:r>
            <a:r>
              <a:rPr lang="ru-RU" dirty="0"/>
              <a:t> з</a:t>
            </a:r>
            <a:r>
              <a:rPr lang="ru-RU" dirty="0" smtClean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в </a:t>
            </a:r>
            <a:r>
              <a:rPr lang="ru-RU" dirty="0" err="1"/>
              <a:t>будівлях</a:t>
            </a:r>
            <a:r>
              <a:rPr lang="ru-RU" dirty="0"/>
              <a:t> в </a:t>
            </a:r>
            <a:r>
              <a:rPr lang="en-US" dirty="0" err="1"/>
              <a:t>Energie</a:t>
            </a:r>
            <a:r>
              <a:rPr lang="en-US" dirty="0"/>
              <a:t> Campus </a:t>
            </a:r>
            <a:r>
              <a:rPr lang="en-US" dirty="0" err="1"/>
              <a:t>Nürnberg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smtClean="0"/>
              <a:t>✔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/>
              <a:t>перепідготовки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енергоефективності</a:t>
            </a:r>
            <a:r>
              <a:rPr lang="ru-RU" dirty="0"/>
              <a:t> у Торгово-</a:t>
            </a:r>
            <a:r>
              <a:rPr lang="ru-RU" dirty="0" err="1"/>
              <a:t>промисловій</a:t>
            </a:r>
            <a:r>
              <a:rPr lang="ru-RU" dirty="0"/>
              <a:t> </a:t>
            </a:r>
            <a:r>
              <a:rPr lang="ru-RU" dirty="0" err="1"/>
              <a:t>палаті</a:t>
            </a:r>
            <a:r>
              <a:rPr lang="ru-RU" dirty="0"/>
              <a:t> </a:t>
            </a:r>
            <a:r>
              <a:rPr lang="ru-RU" dirty="0" smtClean="0"/>
              <a:t>Мюнхена.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uk-UA" sz="2400" b="1" dirty="0"/>
              <a:t>РЕАЛІЗАЦІЯ КОНЦЕПЦІЇ ОППД КНУТД</a:t>
            </a:r>
            <a:endParaRPr lang="ru-RU" sz="2400" b="1" dirty="0"/>
          </a:p>
        </p:txBody>
      </p:sp>
      <p:pic>
        <p:nvPicPr>
          <p:cNvPr id="10242" name="Picture 2" descr="Нет описания фот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78" y="0"/>
            <a:ext cx="2239322" cy="16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smtClean="0"/>
              <a:t>Основними напрямками подальшої практичної реалізації концепції </a:t>
            </a:r>
            <a:r>
              <a:rPr lang="uk-UA" b="1" dirty="0" smtClean="0"/>
              <a:t>ОППД</a:t>
            </a:r>
            <a:r>
              <a:rPr lang="uk-UA" dirty="0" smtClean="0"/>
              <a:t> є:</a:t>
            </a:r>
          </a:p>
          <a:p>
            <a:pPr algn="ctr">
              <a:buFontTx/>
              <a:buChar char="-"/>
            </a:pPr>
            <a:r>
              <a:rPr lang="uk-UA" dirty="0" smtClean="0"/>
              <a:t>започаткування курсів практичної підготовки </a:t>
            </a:r>
            <a:r>
              <a:rPr lang="ru-RU" dirty="0"/>
              <a:t> з </a:t>
            </a:r>
            <a:r>
              <a:rPr lang="uk-UA" dirty="0" err="1" smtClean="0"/>
              <a:t>енергоаудиту</a:t>
            </a:r>
            <a:r>
              <a:rPr lang="uk-UA" dirty="0" smtClean="0"/>
              <a:t>  будівель для роботи з Фондом енергоефективності;</a:t>
            </a:r>
          </a:p>
          <a:p>
            <a:pPr algn="ctr">
              <a:buFontTx/>
              <a:buChar char="-"/>
            </a:pPr>
            <a:r>
              <a:rPr lang="uk-UA" dirty="0" smtClean="0"/>
              <a:t>впровадження </a:t>
            </a:r>
            <a:r>
              <a:rPr lang="uk-UA" dirty="0"/>
              <a:t>освітньої діяльності шляхом організації навчальних семінарів, сесій, тематичних курсів, </a:t>
            </a:r>
            <a:r>
              <a:rPr lang="uk-UA" dirty="0" smtClean="0"/>
              <a:t>тренінгів у </a:t>
            </a:r>
            <a:r>
              <a:rPr lang="uk-UA" dirty="0"/>
              <a:t>формі очного або очно-заочного навчання на основі технологій дистанційного навчання </a:t>
            </a:r>
            <a:r>
              <a:rPr lang="uk-UA" dirty="0" smtClean="0"/>
              <a:t>з урахуванням індивідуальної </a:t>
            </a:r>
            <a:r>
              <a:rPr lang="uk-UA" dirty="0"/>
              <a:t>освітньої траєкторії слухача. </a:t>
            </a:r>
            <a:endParaRPr lang="ru-RU" dirty="0"/>
          </a:p>
          <a:p>
            <a:pPr algn="ctr"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Дякую за увагу!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Thank you for your attention!</a:t>
            </a:r>
            <a:endParaRPr lang="uk-UA" i="1" dirty="0" smtClean="0"/>
          </a:p>
          <a:p>
            <a:pPr marL="0" indent="0" algn="ctr">
              <a:buNone/>
            </a:pPr>
            <a:endParaRPr lang="uk-UA" i="1" dirty="0"/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25" y="1678136"/>
            <a:ext cx="4781649" cy="35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" y="1700808"/>
            <a:ext cx="4380230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40332" y="788987"/>
            <a:ext cx="7243142" cy="67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/>
              <a:t>Освітня платформа проектної діяльності (ОППД) в сфері енергоефективності</a:t>
            </a:r>
            <a:endParaRPr lang="uk-UA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7600" y="153704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2018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–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рік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народження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концепції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ОППД</a:t>
            </a:r>
            <a:endParaRPr lang="ru-RU" sz="2000" dirty="0">
              <a:latin typeface="Arial" pitchFamily="34" charset="0"/>
            </a:endParaRPr>
          </a:p>
        </p:txBody>
      </p:sp>
      <p:pic>
        <p:nvPicPr>
          <p:cNvPr id="10" name="Picture 8" descr="ai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35944"/>
            <a:ext cx="1117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3564" y="572301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i="1" dirty="0" err="1"/>
              <a:t>Енергоефективність</a:t>
            </a:r>
            <a:r>
              <a:rPr lang="ru-RU" i="1" dirty="0"/>
              <a:t> </a:t>
            </a:r>
            <a:r>
              <a:rPr lang="ru-RU" i="1" dirty="0" err="1"/>
              <a:t>неможлива</a:t>
            </a:r>
            <a:r>
              <a:rPr lang="ru-RU" i="1" dirty="0"/>
              <a:t> без </a:t>
            </a:r>
            <a:r>
              <a:rPr lang="ru-RU" i="1" dirty="0" err="1"/>
              <a:t>грамотних</a:t>
            </a:r>
            <a:r>
              <a:rPr lang="ru-RU" i="1" dirty="0"/>
              <a:t> </a:t>
            </a:r>
            <a:r>
              <a:rPr lang="ru-RU" i="1" dirty="0" err="1"/>
              <a:t>спеціалістів</a:t>
            </a:r>
            <a:r>
              <a:rPr lang="ru-RU" i="1" dirty="0"/>
              <a:t>. </a:t>
            </a:r>
            <a:r>
              <a:rPr lang="ru-RU" i="1" dirty="0" err="1" smtClean="0"/>
              <a:t>Потрібна</a:t>
            </a:r>
            <a:r>
              <a:rPr lang="ru-RU" i="1" dirty="0" smtClean="0"/>
              <a:t> </a:t>
            </a:r>
            <a:r>
              <a:rPr lang="ru-RU" i="1" dirty="0"/>
              <a:t>система,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забезпечить</a:t>
            </a:r>
            <a:r>
              <a:rPr lang="ru-RU" i="1" dirty="0"/>
              <a:t> </a:t>
            </a:r>
            <a:r>
              <a:rPr lang="ru-RU" i="1" dirty="0" err="1"/>
              <a:t>підготовку</a:t>
            </a:r>
            <a:r>
              <a:rPr lang="ru-RU" i="1" dirty="0"/>
              <a:t> </a:t>
            </a:r>
            <a:r>
              <a:rPr lang="ru-RU" i="1" dirty="0" err="1"/>
              <a:t>фахівців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не просто </a:t>
            </a:r>
            <a:r>
              <a:rPr lang="ru-RU" i="1" dirty="0" err="1"/>
              <a:t>матимуть</a:t>
            </a:r>
            <a:r>
              <a:rPr lang="ru-RU" i="1" dirty="0"/>
              <a:t> </a:t>
            </a:r>
            <a:r>
              <a:rPr lang="ru-RU" i="1" dirty="0" err="1"/>
              <a:t>дипломи</a:t>
            </a:r>
            <a:r>
              <a:rPr lang="ru-RU" i="1" dirty="0" smtClean="0"/>
              <a:t>,  </a:t>
            </a:r>
            <a:r>
              <a:rPr lang="ru-RU" i="1" dirty="0"/>
              <a:t>а </a:t>
            </a:r>
            <a:r>
              <a:rPr lang="ru-RU" i="1" dirty="0" err="1"/>
              <a:t>зможуть</a:t>
            </a:r>
            <a:r>
              <a:rPr lang="ru-RU" i="1" dirty="0"/>
              <a:t> </a:t>
            </a:r>
            <a:r>
              <a:rPr lang="ru-RU" i="1" dirty="0" err="1"/>
              <a:t>одразу</a:t>
            </a:r>
            <a:r>
              <a:rPr lang="ru-RU" i="1" dirty="0"/>
              <a:t> </a:t>
            </a:r>
            <a:r>
              <a:rPr lang="ru-RU" i="1" dirty="0" err="1"/>
              <a:t>проводити</a:t>
            </a:r>
            <a:r>
              <a:rPr lang="ru-RU" i="1" dirty="0"/>
              <a:t> </a:t>
            </a:r>
            <a:r>
              <a:rPr lang="ru-RU" i="1" dirty="0" err="1"/>
              <a:t>якісні</a:t>
            </a:r>
            <a:r>
              <a:rPr lang="ru-RU" i="1" dirty="0"/>
              <a:t> заходи.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477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1471945" y="188640"/>
            <a:ext cx="6643687" cy="571500"/>
          </a:xfrm>
        </p:spPr>
        <p:txBody>
          <a:bodyPr>
            <a:noAutofit/>
          </a:bodyPr>
          <a:lstStyle/>
          <a:p>
            <a:r>
              <a:rPr lang="uk-UA" sz="2000" dirty="0"/>
              <a:t>Концепція побудови освітньої платформи проектної діяльності у сфері енергоефективності </a:t>
            </a:r>
            <a:br>
              <a:rPr lang="uk-UA" sz="2000" dirty="0"/>
            </a:br>
            <a:endParaRPr lang="uk-UA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E53A2-EC92-4B30-943C-3F9066195B37}" type="slidenum">
              <a:rPr lang="uk-UA"/>
              <a:pPr>
                <a:defRPr/>
              </a:pPr>
              <a:t>3</a:t>
            </a:fld>
            <a:endParaRPr lang="uk-UA"/>
          </a:p>
        </p:txBody>
      </p:sp>
      <p:sp>
        <p:nvSpPr>
          <p:cNvPr id="9" name="Куб 8"/>
          <p:cNvSpPr/>
          <p:nvPr/>
        </p:nvSpPr>
        <p:spPr>
          <a:xfrm>
            <a:off x="669342" y="3068960"/>
            <a:ext cx="7763609" cy="612328"/>
          </a:xfrm>
          <a:prstGeom prst="cube">
            <a:avLst>
              <a:gd name="adj" fmla="val 576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Освітня платформа </a:t>
            </a:r>
            <a:r>
              <a:rPr lang="uk-UA" sz="2000" dirty="0">
                <a:solidFill>
                  <a:schemeClr val="tx1"/>
                </a:solidFill>
              </a:rPr>
              <a:t>проектної діяльності </a:t>
            </a:r>
            <a:r>
              <a:rPr lang="uk-UA" sz="2000" dirty="0" smtClean="0">
                <a:solidFill>
                  <a:schemeClr val="tx1"/>
                </a:solidFill>
              </a:rPr>
              <a:t>у </a:t>
            </a:r>
            <a:r>
              <a:rPr lang="uk-UA" sz="2000" dirty="0">
                <a:solidFill>
                  <a:schemeClr val="tx1"/>
                </a:solidFill>
              </a:rPr>
              <a:t>сфері енергоефективності </a:t>
            </a:r>
            <a:br>
              <a:rPr lang="uk-UA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669343" y="836711"/>
            <a:ext cx="3758642" cy="1857275"/>
          </a:xfrm>
          <a:prstGeom prst="cube">
            <a:avLst>
              <a:gd name="adj" fmla="val 9548"/>
            </a:avLst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5446029" y="836710"/>
            <a:ext cx="2222316" cy="1818431"/>
          </a:xfrm>
          <a:prstGeom prst="cube">
            <a:avLst>
              <a:gd name="adj" fmla="val 8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3095836" y="4045322"/>
            <a:ext cx="2916323" cy="2556557"/>
          </a:xfrm>
          <a:prstGeom prst="cube">
            <a:avLst>
              <a:gd name="adj" fmla="val 8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3" name="Куб 12"/>
          <p:cNvSpPr/>
          <p:nvPr/>
        </p:nvSpPr>
        <p:spPr>
          <a:xfrm>
            <a:off x="369360" y="4045322"/>
            <a:ext cx="2232025" cy="2336006"/>
          </a:xfrm>
          <a:prstGeom prst="cube">
            <a:avLst>
              <a:gd name="adj" fmla="val 9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827088" y="2114550"/>
            <a:ext cx="396875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Куб 39"/>
          <p:cNvSpPr/>
          <p:nvPr/>
        </p:nvSpPr>
        <p:spPr>
          <a:xfrm>
            <a:off x="6557187" y="4045322"/>
            <a:ext cx="2084388" cy="2336006"/>
          </a:xfrm>
          <a:prstGeom prst="cube">
            <a:avLst>
              <a:gd name="adj" fmla="val 8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" y="1092796"/>
            <a:ext cx="33685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40" y="1022472"/>
            <a:ext cx="1866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Двойная стрелка влево/вправо 47"/>
          <p:cNvSpPr/>
          <p:nvPr/>
        </p:nvSpPr>
        <p:spPr>
          <a:xfrm>
            <a:off x="4228946" y="1588621"/>
            <a:ext cx="1318394" cy="400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64" y="4284980"/>
            <a:ext cx="1847387" cy="20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Стрелка вверх 48"/>
          <p:cNvSpPr/>
          <p:nvPr/>
        </p:nvSpPr>
        <p:spPr>
          <a:xfrm>
            <a:off x="2192180" y="2668113"/>
            <a:ext cx="712968" cy="413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124306" y="2668112"/>
            <a:ext cx="712968" cy="413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999166" y="3533665"/>
            <a:ext cx="7068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7314941" y="3533665"/>
            <a:ext cx="7068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4172676" y="3546002"/>
            <a:ext cx="7068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2" y="4284980"/>
            <a:ext cx="2639853" cy="22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305232"/>
            <a:ext cx="1857804" cy="20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>
          <a:xfrm>
            <a:off x="1956397" y="0"/>
            <a:ext cx="6954838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 smtClean="0"/>
              <a:t>РЕАЛІЗАЦІЯ КОНЦЕПЦІЇ ОППД КНУТД</a:t>
            </a:r>
            <a:endParaRPr lang="uk-UA" sz="24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0A82F-AA46-471F-954C-C5BE5CE3FBFF}" type="slidenum">
              <a:rPr lang="uk-UA"/>
              <a:pPr>
                <a:defRPr/>
              </a:pPr>
              <a:t>4</a:t>
            </a:fld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3987155"/>
            <a:ext cx="911772" cy="694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808534" y="2993540"/>
            <a:ext cx="877738" cy="6009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98592" y="2348880"/>
            <a:ext cx="1141560" cy="10329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0" idx="2"/>
          </p:cNvCxnSpPr>
          <p:nvPr/>
        </p:nvCxnSpPr>
        <p:spPr>
          <a:xfrm>
            <a:off x="5433816" y="3605329"/>
            <a:ext cx="1395702" cy="1237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111501" y="2930199"/>
            <a:ext cx="1000125" cy="428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2019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198933" y="2707790"/>
            <a:ext cx="1903412" cy="571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2018</a:t>
            </a:r>
            <a:r>
              <a:rPr lang="en-US" dirty="0" smtClean="0">
                <a:solidFill>
                  <a:srgbClr val="FF0000"/>
                </a:solidFill>
              </a:rPr>
              <a:t>-201</a:t>
            </a:r>
            <a:r>
              <a:rPr lang="uk-UA" dirty="0" smtClean="0">
                <a:solidFill>
                  <a:srgbClr val="FF0000"/>
                </a:solidFill>
              </a:rPr>
              <a:t>9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602282" y="3514724"/>
            <a:ext cx="1000125" cy="428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uk-UA" dirty="0" smtClean="0">
                <a:solidFill>
                  <a:srgbClr val="FF0000"/>
                </a:solidFill>
              </a:rPr>
              <a:t>9</a:t>
            </a:r>
            <a:endParaRPr lang="ru-RU" dirty="0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5150639" y="717804"/>
            <a:ext cx="3322320" cy="181772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002456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002456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kern="0" dirty="0" smtClean="0">
                <a:solidFill>
                  <a:srgbClr val="002456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Центр енергоефективності</a:t>
            </a:r>
            <a:endParaRPr lang="en-US" b="1" kern="0" dirty="0">
              <a:solidFill>
                <a:srgbClr val="002456">
                  <a:lumMod val="50000"/>
                  <a:lumOff val="50000"/>
                </a:srgb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1400" b="1" kern="0" dirty="0" smtClean="0">
                <a:solidFill>
                  <a:srgbClr val="000000"/>
                </a:solidFill>
              </a:rPr>
              <a:t>Тренінги та семінари (</a:t>
            </a:r>
            <a:r>
              <a:rPr lang="en-US" sz="1400" b="1" kern="0" dirty="0" smtClean="0">
                <a:solidFill>
                  <a:srgbClr val="000000"/>
                </a:solidFill>
              </a:rPr>
              <a:t>GIZ,</a:t>
            </a:r>
            <a:r>
              <a:rPr lang="uk-UA" sz="1400" b="1" kern="0" dirty="0">
                <a:solidFill>
                  <a:srgbClr val="000000"/>
                </a:solidFill>
              </a:rPr>
              <a:t> </a:t>
            </a:r>
            <a:r>
              <a:rPr lang="uk-UA" sz="1400" b="1" kern="0" dirty="0" smtClean="0">
                <a:solidFill>
                  <a:srgbClr val="000000"/>
                </a:solidFill>
              </a:rPr>
              <a:t>ГО «Асоціація </a:t>
            </a:r>
            <a:r>
              <a:rPr lang="uk-UA" sz="1400" b="1" kern="0" dirty="0" err="1" smtClean="0">
                <a:solidFill>
                  <a:srgbClr val="000000"/>
                </a:solidFill>
              </a:rPr>
              <a:t>енерго</a:t>
            </a:r>
            <a:r>
              <a:rPr lang="uk-UA" sz="1400" b="1" kern="0" dirty="0" smtClean="0">
                <a:solidFill>
                  <a:srgbClr val="000000"/>
                </a:solidFill>
              </a:rPr>
              <a:t>- аудиторів України)</a:t>
            </a:r>
            <a:endParaRPr lang="ru-RU" sz="1400" b="1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6829518" y="2473939"/>
            <a:ext cx="2209873" cy="251019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002456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002456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kern="0" dirty="0" smtClean="0">
                <a:solidFill>
                  <a:srgbClr val="00B0F0"/>
                </a:solidFill>
                <a:latin typeface="+mn-lt"/>
                <a:cs typeface="+mn-cs"/>
              </a:rPr>
              <a:t>Технології навчання</a:t>
            </a:r>
            <a:endParaRPr lang="en-US" sz="2000" b="1" kern="0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b="1" kern="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1400" b="1" kern="0" dirty="0" smtClean="0">
                <a:latin typeface="+mn-lt"/>
                <a:cs typeface="+mn-cs"/>
              </a:rPr>
              <a:t>Дистанційні технології навчання, дуальна освіта</a:t>
            </a:r>
            <a:endParaRPr lang="ru-RU" sz="1000" b="1" kern="0" dirty="0">
              <a:latin typeface="+mn-lt"/>
              <a:cs typeface="+mn-cs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0" y="3448664"/>
            <a:ext cx="2808534" cy="3375779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002456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002456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 smtClean="0">
                <a:solidFill>
                  <a:srgbClr val="002456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Навчальні програми</a:t>
            </a:r>
            <a:endParaRPr lang="en-US" b="1" kern="0" dirty="0">
              <a:solidFill>
                <a:srgbClr val="002456">
                  <a:lumMod val="50000"/>
                  <a:lumOff val="50000"/>
                </a:srgb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kern="0" dirty="0">
              <a:solidFill>
                <a:srgbClr val="00245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 smtClean="0">
                <a:solidFill>
                  <a:srgbClr val="002456"/>
                </a:solidFill>
              </a:rPr>
              <a:t>1. ОПП підготовки фахівців із сертифікації енергетичної ефективності будівель.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 smtClean="0">
                <a:solidFill>
                  <a:srgbClr val="002456"/>
                </a:solidFill>
              </a:rPr>
              <a:t>2. ОПП підготовки фахівців з обстеження інженерних систем будівель. 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298686" y="662981"/>
            <a:ext cx="3835387" cy="24019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002456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002456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kern="0" dirty="0" smtClean="0">
                <a:solidFill>
                  <a:srgbClr val="002456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Кадрове забезпечення</a:t>
            </a:r>
            <a:endParaRPr lang="uk-UA" b="1" kern="0" dirty="0">
              <a:solidFill>
                <a:srgbClr val="002456">
                  <a:lumMod val="50000"/>
                  <a:lumOff val="50000"/>
                </a:srgb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kern="0" dirty="0" smtClean="0">
                <a:solidFill>
                  <a:srgbClr val="000000"/>
                </a:solidFill>
              </a:rPr>
              <a:t>Проекти </a:t>
            </a:r>
            <a:r>
              <a:rPr lang="en-US" sz="1300" b="1" kern="0" dirty="0" smtClean="0">
                <a:solidFill>
                  <a:srgbClr val="000000"/>
                </a:solidFill>
              </a:rPr>
              <a:t>GIZ</a:t>
            </a:r>
            <a:r>
              <a:rPr lang="uk-UA" sz="1300" b="1" kern="0" dirty="0" smtClean="0">
                <a:solidFill>
                  <a:srgbClr val="000000"/>
                </a:solidFill>
              </a:rPr>
              <a:t>:  «Підтримка національного ФЕ</a:t>
            </a:r>
            <a:r>
              <a:rPr lang="uk-UA" sz="1300" b="1" dirty="0" smtClean="0"/>
              <a:t> </a:t>
            </a:r>
            <a:r>
              <a:rPr lang="uk-UA" sz="1300" b="1" dirty="0"/>
              <a:t>та програми екологічних реформ (S21) в Україні</a:t>
            </a:r>
            <a:r>
              <a:rPr lang="uk-UA" sz="1300" b="1" dirty="0" smtClean="0"/>
              <a:t>»; «</a:t>
            </a:r>
            <a:r>
              <a:rPr lang="ru-RU" sz="1300" b="1" dirty="0" err="1" smtClean="0"/>
              <a:t>Реформи</a:t>
            </a:r>
            <a:r>
              <a:rPr lang="ru-RU" sz="1300" b="1" dirty="0" smtClean="0"/>
              <a:t> </a:t>
            </a:r>
            <a:r>
              <a:rPr lang="ru-RU" sz="1300" b="1" dirty="0"/>
              <a:t>у </a:t>
            </a:r>
            <a:r>
              <a:rPr lang="ru-RU" sz="1300" b="1" dirty="0" err="1"/>
              <a:t>сфері</a:t>
            </a:r>
            <a:r>
              <a:rPr lang="ru-RU" sz="1300" b="1" dirty="0"/>
              <a:t> </a:t>
            </a:r>
            <a:r>
              <a:rPr lang="ru-RU" sz="1300" b="1" dirty="0" err="1" smtClean="0"/>
              <a:t>енергоефективності</a:t>
            </a:r>
            <a:r>
              <a:rPr lang="ru-RU" sz="1300" b="1" dirty="0"/>
              <a:t>».</a:t>
            </a:r>
            <a:endParaRPr lang="uk-UA" sz="1300" b="1" kern="0" dirty="0" smtClean="0">
              <a:solidFill>
                <a:srgbClr val="000000"/>
              </a:solidFill>
            </a:endParaRP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200" b="1" kern="0" dirty="0">
              <a:ln>
                <a:solidFill>
                  <a:srgbClr val="E7691F">
                    <a:lumMod val="75000"/>
                  </a:srgbClr>
                </a:solidFill>
              </a:ln>
              <a:solidFill>
                <a:srgbClr val="00245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000" b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953895" y="4926968"/>
            <a:ext cx="4959841" cy="15732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002456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002456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kern="0" dirty="0" smtClean="0">
                <a:solidFill>
                  <a:srgbClr val="00B0F0"/>
                </a:solidFill>
                <a:latin typeface="+mn-lt"/>
                <a:cs typeface="+mn-cs"/>
              </a:rPr>
              <a:t>Інженерні та наукові проекти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1400" b="1" kern="0" dirty="0"/>
              <a:t>Д</a:t>
            </a:r>
            <a:r>
              <a:rPr lang="uk-UA" sz="1400" b="1" kern="0" dirty="0" smtClean="0"/>
              <a:t>ержбюджетні фундаментальні та прикладні роботи (3 проекти), науково-технічні розробки</a:t>
            </a:r>
            <a:endParaRPr lang="en-US" sz="2000" b="1" kern="0" dirty="0">
              <a:solidFill>
                <a:srgbClr val="00B0F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b="1" kern="0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1564" y="3441194"/>
            <a:ext cx="180816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ОППД</a:t>
            </a:r>
            <a:endParaRPr lang="ru-RU" sz="4000" dirty="0"/>
          </a:p>
        </p:txBody>
      </p:sp>
      <p:sp>
        <p:nvSpPr>
          <p:cNvPr id="26" name="Овал 25"/>
          <p:cNvSpPr/>
          <p:nvPr/>
        </p:nvSpPr>
        <p:spPr>
          <a:xfrm>
            <a:off x="2262688" y="3729036"/>
            <a:ext cx="1184309" cy="57742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rgbClr val="FF0000"/>
                </a:solidFill>
              </a:rPr>
              <a:t>ж</a:t>
            </a:r>
            <a:r>
              <a:rPr lang="ru-RU" sz="1400" dirty="0" err="1" smtClean="0">
                <a:solidFill>
                  <a:srgbClr val="FF0000"/>
                </a:solidFill>
              </a:rPr>
              <a:t>овтень</a:t>
            </a:r>
            <a:r>
              <a:rPr lang="ru-RU" sz="1400" dirty="0" smtClean="0">
                <a:solidFill>
                  <a:srgbClr val="FF0000"/>
                </a:solidFill>
              </a:rPr>
              <a:t> 2018</a:t>
            </a:r>
            <a:endParaRPr lang="ru-RU" sz="1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295692" y="4203048"/>
            <a:ext cx="636348" cy="7239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403401" y="4306465"/>
            <a:ext cx="1728266" cy="428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uk-UA" dirty="0" smtClean="0">
                <a:solidFill>
                  <a:srgbClr val="FF0000"/>
                </a:solidFill>
              </a:rPr>
              <a:t>8-2020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Тренінги та семінари на базі ЦЕ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0000" lnSpcReduction="20000"/>
          </a:bodyPr>
          <a:lstStyle/>
          <a:p>
            <a:pPr marL="0" indent="0" fontAlgn="t">
              <a:buNone/>
            </a:pPr>
            <a:r>
              <a:rPr lang="uk-UA" sz="5000" b="1" dirty="0" smtClean="0"/>
              <a:t>1. ГО </a:t>
            </a:r>
            <a:r>
              <a:rPr lang="uk-UA" sz="5000" b="1" dirty="0"/>
              <a:t>«Школа енергоефективності» та GIZ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dirty="0"/>
              <a:t>Тренінг для відповідальних посадових осіб </a:t>
            </a:r>
            <a:r>
              <a:rPr lang="uk-UA" sz="5000" dirty="0" smtClean="0"/>
              <a:t>центральних органів виконавчої влади з </a:t>
            </a:r>
            <a:r>
              <a:rPr lang="uk-UA" sz="5000" dirty="0"/>
              <a:t>організації системи </a:t>
            </a:r>
            <a:r>
              <a:rPr lang="uk-UA" sz="5000" dirty="0" err="1"/>
              <a:t>енергоменеджменту</a:t>
            </a:r>
            <a:r>
              <a:rPr lang="uk-UA" sz="5000" dirty="0"/>
              <a:t> і </a:t>
            </a:r>
            <a:r>
              <a:rPr lang="uk-UA" sz="5000" dirty="0" err="1"/>
              <a:t>енергомоніторингу</a:t>
            </a:r>
            <a:r>
              <a:rPr lang="uk-UA" sz="5000" dirty="0"/>
              <a:t> з метою ефективного управління експлуатацією державних </a:t>
            </a:r>
            <a:r>
              <a:rPr lang="uk-UA" sz="5000" dirty="0" smtClean="0"/>
              <a:t>установ.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b="1" dirty="0" smtClean="0"/>
              <a:t>2. GIZ </a:t>
            </a:r>
            <a:r>
              <a:rPr lang="uk-UA" sz="5000" b="1" dirty="0"/>
              <a:t>від імені проекту «Енергоефективність у громадах II» та ПП «Енергетична Агенція «Ефективна Енергія»»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dirty="0"/>
              <a:t>Семінари для представників 20-ти міст місцевого самоврядування в рамках програми GIZ «Енергоефективність в громадах», якою передбачена консультаційна підтримка з впровадження муніципального </a:t>
            </a:r>
            <a:r>
              <a:rPr lang="uk-UA" sz="5000" dirty="0" err="1"/>
              <a:t>енергоменеджменту</a:t>
            </a:r>
            <a:r>
              <a:rPr lang="uk-UA" sz="5000" dirty="0"/>
              <a:t> через створення  фахової платформи </a:t>
            </a:r>
            <a:r>
              <a:rPr lang="uk-UA" sz="5000" dirty="0" smtClean="0"/>
              <a:t>misto-em.org.ua.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b="1" dirty="0" smtClean="0"/>
              <a:t>3. Проект </a:t>
            </a:r>
            <a:r>
              <a:rPr lang="uk-UA" sz="5000" b="1" dirty="0"/>
              <a:t>GIZ «Підтримка національного Фонду енергоефективності та програми екологічних реформ (S2I) в Україні»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dirty="0"/>
              <a:t>Курс підготовки тренерів з навчання </a:t>
            </a:r>
            <a:r>
              <a:rPr lang="uk-UA" sz="5000" dirty="0" err="1"/>
              <a:t>енергоаудиторів</a:t>
            </a:r>
            <a:r>
              <a:rPr lang="uk-UA" sz="5000" dirty="0"/>
              <a:t> для Фонду </a:t>
            </a:r>
            <a:r>
              <a:rPr lang="uk-UA" sz="5000" dirty="0" smtClean="0"/>
              <a:t>енергоефективності.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b="1" dirty="0" smtClean="0"/>
              <a:t>4. ГО </a:t>
            </a:r>
            <a:r>
              <a:rPr lang="uk-UA" sz="5000" b="1" dirty="0"/>
              <a:t>«Асоціація енергетичних аудиторів України»</a:t>
            </a:r>
            <a:endParaRPr lang="ru-RU" sz="5000" dirty="0"/>
          </a:p>
          <a:p>
            <a:pPr marL="0" indent="0" fontAlgn="t">
              <a:buNone/>
            </a:pPr>
            <a:r>
              <a:rPr lang="uk-UA" sz="5000" dirty="0"/>
              <a:t>Тренінг “Енергетичний аудит будівель</a:t>
            </a:r>
            <a:r>
              <a:rPr lang="uk-UA" sz="5000" dirty="0" smtClean="0"/>
              <a:t>”.</a:t>
            </a:r>
            <a:endParaRPr lang="ru-RU" sz="5000" dirty="0"/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3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"/>
          </a:xfrm>
        </p:spPr>
        <p:txBody>
          <a:bodyPr>
            <a:noAutofit/>
          </a:bodyPr>
          <a:lstStyle/>
          <a:p>
            <a:r>
              <a:rPr lang="uk-UA" sz="2400" b="1" dirty="0"/>
              <a:t>РЕАЛІЗАЦІЯ КОНЦЕПЦІЇ ОППД КНУТД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2376264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uk-UA" dirty="0" smtClean="0"/>
              <a:t>Захід «</a:t>
            </a:r>
            <a:r>
              <a:rPr lang="uk-UA" dirty="0"/>
              <a:t>Вищі навчальні заклади – платформа для підготовки висококваліфікованих </a:t>
            </a:r>
            <a:r>
              <a:rPr lang="uk-UA" dirty="0" err="1"/>
              <a:t>енергоаудиторів</a:t>
            </a:r>
            <a:r>
              <a:rPr lang="uk-UA" dirty="0" smtClean="0"/>
              <a:t>» в </a:t>
            </a:r>
            <a:r>
              <a:rPr lang="uk-UA" dirty="0"/>
              <a:t>рамках реалізації проекту «Підтримка національного Фонду енергоефективності та програми екологічних реформ (S21) в Україні». 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146" name="Picture 2" descr="D:\Кафедра\САЙТ\Енергоаудит\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3573016"/>
            <a:ext cx="4556288" cy="30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dirty="0" smtClean="0"/>
              <a:t>Проект </a:t>
            </a:r>
            <a:r>
              <a:rPr lang="uk-UA" dirty="0"/>
              <a:t>реалізується в рамках співпраці між Урядами України та Німеччини на виконання угоди між Міністерством регіонального розвитку, будівництва та житлово-комунального господарства України та Німецьким товариством міжнародного співробітництва GIZ.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Autofit/>
          </a:bodyPr>
          <a:lstStyle/>
          <a:p>
            <a:r>
              <a:rPr lang="uk-UA" sz="2400" b="1" dirty="0"/>
              <a:t>РЕАЛІЗАЦІЯ КОНЦЕПЦІЇ ОППД КНУТД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7201"/>
            <a:ext cx="8229600" cy="2376264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uk-UA" dirty="0" smtClean="0"/>
              <a:t>Програма </a:t>
            </a:r>
            <a:r>
              <a:rPr lang="uk-UA" dirty="0"/>
              <a:t>співпраці передбачає розробку спеціалістами GIZ програми тренінгів для підготовки </a:t>
            </a:r>
            <a:r>
              <a:rPr lang="uk-UA" dirty="0" err="1"/>
              <a:t>енергоаудиторів</a:t>
            </a:r>
            <a:r>
              <a:rPr lang="uk-UA" dirty="0"/>
              <a:t>, проведення тренінгів для викладачів-</a:t>
            </a:r>
            <a:r>
              <a:rPr lang="uk-UA" dirty="0" err="1"/>
              <a:t>енергоаудиторів</a:t>
            </a:r>
            <a:r>
              <a:rPr lang="uk-UA" dirty="0"/>
              <a:t> і представників університетів. </a:t>
            </a:r>
            <a:endParaRPr lang="uk-UA" dirty="0" smtClean="0"/>
          </a:p>
          <a:p>
            <a:pPr marL="0" indent="0" algn="ctr" fontAlgn="base">
              <a:buNone/>
            </a:pPr>
            <a:r>
              <a:rPr lang="uk-UA" dirty="0" smtClean="0"/>
              <a:t>У </a:t>
            </a:r>
            <a:r>
              <a:rPr lang="uk-UA" dirty="0"/>
              <a:t>подальшому викладачі-</a:t>
            </a:r>
            <a:r>
              <a:rPr lang="uk-UA" dirty="0" err="1"/>
              <a:t>енергоаудитори</a:t>
            </a:r>
            <a:r>
              <a:rPr lang="uk-UA" dirty="0"/>
              <a:t>, які пройшли підготовку, впроваджують аналогічні тренінги за підтримки GIZ на базі своїх університетів.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3" descr="D:\Кафедра\САЙТ\Енергоаудит\Ф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8703"/>
            <a:ext cx="3127333" cy="20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33" y="3068960"/>
            <a:ext cx="60166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uk-UA" sz="2400" b="1" dirty="0"/>
              <a:t>РЕАЛІЗАЦІЯ КОНЦЕПЦІЇ ОППД КНУТД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4827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Курс навчання для тренерів тривалістю 72 години за програмою «Підготовка </a:t>
            </a:r>
            <a:r>
              <a:rPr lang="uk-UA" dirty="0" err="1" smtClean="0"/>
              <a:t>енергоаудиторів</a:t>
            </a:r>
            <a:r>
              <a:rPr lang="uk-UA" dirty="0" smtClean="0"/>
              <a:t> для роботи з Фондом енергоефективності», </a:t>
            </a:r>
          </a:p>
          <a:p>
            <a:pPr marL="0" indent="0" algn="ctr">
              <a:buNone/>
            </a:pPr>
            <a:r>
              <a:rPr lang="uk-UA" dirty="0" smtClean="0"/>
              <a:t>червень 2019 р.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8194" name="Picture 2" descr="На изображении может находиться: 18 человек, люди улыбаются, люди стоят и в помеще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9" y="3356992"/>
            <a:ext cx="4103166" cy="3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 изображении может находиться: 1 человек, сидит, экран и в помеще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6" y="3356992"/>
            <a:ext cx="4103167" cy="3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Ознайомлення із особливостями дуальної системи освіти у Німеччині (Мюнхен). Поїздка відбулася в рамках компоненту професійної кваліфікації проекту «Реформи у сфері енергоефективності».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7170" name="Picture 2" descr="На изображении может находиться: 3 человека, люди стоят и на улиц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1025"/>
            <a:ext cx="3528392" cy="29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uk-UA" sz="2400" b="1" dirty="0"/>
              <a:t>РЕАЛІЗАЦІЯ КОНЦЕПЦІЇ ОППД КНУТД</a:t>
            </a:r>
            <a:endParaRPr lang="ru-RU" sz="2400" b="1" dirty="0"/>
          </a:p>
        </p:txBody>
      </p:sp>
      <p:pic>
        <p:nvPicPr>
          <p:cNvPr id="9" name="Рисунок 8" descr="D:\Лаборатория\СТАТТЯ_ОП\CТАТТЯ\72700846_2100941033339762_286356627949355008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6263"/>
            <a:ext cx="3799508" cy="2354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2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8524</TotalTime>
  <Words>505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ОСВІТНІ ТЕНДЕНЦІЇ  В СФЕРІ  ЕНЕРГОЗБЕРЕЖЕННЯ </vt:lpstr>
      <vt:lpstr>Презентация PowerPoint</vt:lpstr>
      <vt:lpstr>Концепція побудови освітньої платформи проектної діяльності у сфері енергоефективності  </vt:lpstr>
      <vt:lpstr>РЕАЛІЗАЦІЯ КОНЦЕПЦІЇ ОППД КНУТД</vt:lpstr>
      <vt:lpstr>Тренінги та семінари на базі ЦЕ</vt:lpstr>
      <vt:lpstr>РЕАЛІЗАЦІЯ КОНЦЕПЦІЇ ОППД КНУТД</vt:lpstr>
      <vt:lpstr>РЕАЛІЗАЦІЯ КОНЦЕПЦІЇ ОППД КНУТД</vt:lpstr>
      <vt:lpstr>РЕАЛІЗАЦІЯ КОНЦЕПЦІЇ ОППД КНУТД</vt:lpstr>
      <vt:lpstr>РЕАЛІЗАЦІЯ КОНЦЕПЦІЇ ОППД КНУТД</vt:lpstr>
      <vt:lpstr>РЕАЛІЗАЦІЯ КОНЦЕПЦІЇ ОППД КНУТД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123</cp:revision>
  <dcterms:created xsi:type="dcterms:W3CDTF">2018-10-20T08:54:03Z</dcterms:created>
  <dcterms:modified xsi:type="dcterms:W3CDTF">2019-10-23T20:10:39Z</dcterms:modified>
</cp:coreProperties>
</file>